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charts/_rels/chart1.xml.rels><?xml version="1.0" encoding="UTF-8"?>
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193103"/>
          <c:y val="0.193103"/>
          <c:w val="0.613794"/>
          <c:h val="0.60129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explosion val="0"/>
          <c:dPt>
            <c:idx val="0"/>
            <c:explosion val="0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explosion val="0"/>
            <c:spPr>
              <a:solidFill>
                <a:schemeClr val="accent3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explosion val="0"/>
            <c:spPr>
              <a:solidFill>
                <a:srgbClr val="929292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explosion val="0"/>
            <c:spPr>
              <a:solidFill>
                <a:srgbClr val="F8BA00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explosion val="0"/>
            <c:spPr>
              <a:solidFill>
                <a:srgbClr val="FF2600"/>
              </a:solidFill>
              <a:ln w="12700" cap="flat">
                <a:noFill/>
                <a:miter lim="400000"/>
              </a:ln>
              <a:effectLst/>
            </c:spPr>
          </c:dPt>
          <c:dPt>
            <c:idx val="5"/>
            <c:explosion val="0"/>
            <c:spPr>
              <a:solidFill>
                <a:schemeClr val="accent6">
                  <a:satOff val="-20754"/>
                  <a:lumOff val="-16738"/>
                </a:schemeClr>
              </a:solidFill>
              <a:ln w="12700" cap="flat">
                <a:noFill/>
                <a:miter lim="400000"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000000"/>
                      </a:solidFill>
                      <a:latin typeface="Helvetica Neue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000000"/>
                      </a:solidFill>
                      <a:latin typeface="Helvetica Neue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000000"/>
                      </a:solidFill>
                      <a:latin typeface="Helvetica Neue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000000"/>
                      </a:solidFill>
                      <a:latin typeface="Helvetica Neue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000000"/>
                      </a:solidFill>
                      <a:latin typeface="Helvetica Neue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numFmt formatCode="#,##0%" sourceLinked="0"/>
              <c:txPr>
                <a:bodyPr/>
                <a:lstStyle/>
                <a:p>
                  <a:pPr>
                    <a:defRPr b="0" i="0" strike="noStrike" sz="5000" u="none">
                      <a:solidFill>
                        <a:srgbClr val="000000"/>
                      </a:solidFill>
                      <a:latin typeface="Helvetica Neue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#,##0%" sourceLinked="0"/>
            <c:txPr>
              <a:bodyPr/>
              <a:lstStyle/>
              <a:p>
                <a:pPr>
                  <a:defRPr b="0" i="0" strike="noStrike" sz="5000" u="none">
                    <a:solidFill>
                      <a:srgbClr val="000000"/>
                    </a:solidFill>
                    <a:latin typeface="Helvetica Neue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</c:dLbls>
          <c:cat>
            <c:strRef>
              <c:f>Sheet1!$B$1:$G$1</c:f>
              <c:strCache>
                <c:ptCount val="6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</c:strCache>
            </c:strRef>
          </c:cat>
          <c:val>
            <c:numRef>
              <c:f>Sheet1!$B$2:$G$2</c:f>
              <c:numCache>
                <c:ptCount val="6"/>
                <c:pt idx="0">
                  <c:v>91.000000</c:v>
                </c:pt>
                <c:pt idx="1">
                  <c:v>76.000000</c:v>
                </c:pt>
                <c:pt idx="2">
                  <c:v>28.000000</c:v>
                </c:pt>
                <c:pt idx="3">
                  <c:v>26.000000</c:v>
                </c:pt>
                <c:pt idx="4">
                  <c:v>21.000000</c:v>
                </c:pt>
                <c:pt idx="5">
                  <c:v>18.000000</c:v>
                </c:pt>
              </c:numCache>
            </c:numRef>
          </c:val>
        </c:ser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Hot-air balloons viewed from below against a blue sky"/>
          <p:cNvSpPr/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Close-up of the top of a hot-air balloon viewed from above"/>
          <p:cNvSpPr/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Hot-air balloons viewed from below against a blue sky"/>
          <p:cNvSpPr/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ot-air balloons viewed from below against a blue sky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se-up of the top of a hot-air balloon viewed from above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hot-air balloon viewed from below"/>
          <p:cNvSpPr/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Hot-air balloons viewed from below against a blue sky"/>
          <p:cNvSpPr/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hor and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Lorem Ipsum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Lorem Ipsum</a:t>
            </a:r>
          </a:p>
        </p:txBody>
      </p:sp>
      <p:sp>
        <p:nvSpPr>
          <p:cNvPr id="153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" name="2D Donut Chart"/>
          <p:cNvGraphicFramePr/>
          <p:nvPr/>
        </p:nvGraphicFramePr>
        <p:xfrm>
          <a:off x="6601790" y="1964055"/>
          <a:ext cx="11180420" cy="1118042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